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0" r:id="rId4"/>
    <p:sldId id="267" r:id="rId5"/>
    <p:sldId id="268" r:id="rId6"/>
    <p:sldId id="269" r:id="rId7"/>
    <p:sldId id="271" r:id="rId8"/>
    <p:sldId id="283" r:id="rId9"/>
    <p:sldId id="273" r:id="rId10"/>
    <p:sldId id="274" r:id="rId11"/>
    <p:sldId id="275" r:id="rId12"/>
    <p:sldId id="277" r:id="rId13"/>
    <p:sldId id="288" r:id="rId14"/>
    <p:sldId id="278" r:id="rId15"/>
    <p:sldId id="289" r:id="rId16"/>
    <p:sldId id="291" r:id="rId17"/>
    <p:sldId id="292" r:id="rId18"/>
    <p:sldId id="287" r:id="rId19"/>
    <p:sldId id="264" r:id="rId20"/>
    <p:sldId id="286" r:id="rId21"/>
    <p:sldId id="265" r:id="rId22"/>
    <p:sldId id="266" r:id="rId23"/>
    <p:sldId id="280" r:id="rId24"/>
    <p:sldId id="281" r:id="rId25"/>
    <p:sldId id="290" r:id="rId26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D9439-E6B8-4402-8EF2-E2044B8F78C1}" type="datetimeFigureOut">
              <a:rPr lang="en-IN" smtClean="0"/>
              <a:pPr/>
              <a:t>24-02-2023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3CD78-0E6F-423E-BA13-64B30071A8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83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9560C1-18C1-4A63-917D-7F8C8044E64E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EA32-2184-45B4-B366-A1C41C124211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7691A4F-11DC-44BC-888D-11C1AC9DAB23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3BDA-ED59-41DE-9AE6-75F3A2DFA819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570842-0F19-48FE-B8FF-7086CB98F1A0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D358-003B-46AE-B718-8D6EE9EC2C40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B473-6BCB-43D2-A2A5-81CAD1C91521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AC0C-653A-4C20-8E23-69D1DF3E96CE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4C63-AFB3-479D-BF4F-18B45389F331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A57CF-6B21-413B-A947-F9F38530B80C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62FE-75E1-4B4F-A8D2-6AF78549E32D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77F0A77-DFEA-4ADB-B7B9-C7B0D26D3401}" type="datetime1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0409" y="644815"/>
            <a:ext cx="11271183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i="0" u="none" strike="noStrike" normalizeH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Nehru Group of Institutions</a:t>
            </a:r>
            <a:r>
              <a:rPr lang="en-US" altLang="en-US" sz="3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5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kumimoji="0" lang="en-US" altLang="en-US" sz="3500" i="0" u="none" strike="noStrike" normalizeH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Generation 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500" i="0" u="none" strike="noStrike" normalizeH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 and Entrepreneurship Development Centre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normalizeH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(NGI</a:t>
            </a:r>
            <a:r>
              <a:rPr kumimoji="0" lang="en-US" altLang="en-US" sz="2800" i="0" u="none" strike="noStrike" normalizeH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Gen </a:t>
            </a:r>
            <a:r>
              <a:rPr kumimoji="0" lang="en-US" altLang="en-US" sz="2800" i="0" u="none" strike="noStrike" normalizeH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IEDC) </a:t>
            </a:r>
            <a:endParaRPr kumimoji="0" lang="en-US" altLang="en-US" sz="2800" i="0" u="none" strike="noStrike" normalizeH="0" baseline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409" y="3090334"/>
            <a:ext cx="1127118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Idea Pitch for Startup Grant-in-aid of the year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2023-24</a:t>
            </a: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sz="36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				</a:t>
            </a:r>
            <a:r>
              <a:rPr lang="en-US" sz="22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Supported by 											Hosted by</a:t>
            </a:r>
            <a:endParaRPr lang="en-IN" sz="22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EF275F-9387-4DD2-BC65-7188C2298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758" y="5031478"/>
            <a:ext cx="1492456" cy="108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45312A-5285-484D-9588-37C320569A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52" r="20049"/>
          <a:stretch/>
        </p:blipFill>
        <p:spPr>
          <a:xfrm>
            <a:off x="3455758" y="5031478"/>
            <a:ext cx="1206858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060"/>
          <a:stretch/>
        </p:blipFill>
        <p:spPr>
          <a:xfrm>
            <a:off x="10016249" y="5031478"/>
            <a:ext cx="744794" cy="10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437" y="5031478"/>
            <a:ext cx="1980975" cy="1080000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fld id="{D57F1E4F-1CFF-5643-939E-217C01CDF565}" type="slidenum">
              <a:rPr lang="en-US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83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D50B3-F32D-4690-93F7-7DD05E52E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11" y="828675"/>
            <a:ext cx="11304000" cy="7449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 Attach 3D Image / Animated Video of your Proposed Prototype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8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9275F-5429-45F5-8876-DACF8D896A6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01676"/>
            <a:ext cx="12192000" cy="691189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CUSTOMER ZONE 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966FA-5BAC-4279-A0D1-AE3688528D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1025" y="1531088"/>
            <a:ext cx="11029950" cy="498727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your Customers? Mention specifically with Location.</a:t>
            </a:r>
          </a:p>
          <a:p>
            <a:pPr marL="457200" indent="-45720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indent="-45720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Have you Surveyed Your Idea?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If Yes, Attach Questionnaire/ Feedback / Study Conducted with your Customers (as Separate Slide).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If No, Strategy or Methodology you would like to adopt for Market survey.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81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0CE7-A714-4B68-9B99-0D401237A28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6962" y="761833"/>
            <a:ext cx="11029950" cy="616762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MARKET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CD6E-7A46-4605-9777-5C305FDD99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1025" y="1390164"/>
            <a:ext cx="11029950" cy="500513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Potential Market Size?</a:t>
            </a:r>
          </a:p>
          <a:p>
            <a:pPr marL="457200" indent="-457200"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do you consider as the Entry Barriers?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01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0CE7-A714-4B68-9B99-0D401237A28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1025" y="701676"/>
            <a:ext cx="11029950" cy="616762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MARKET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CD6E-7A46-4605-9777-5C305FDD99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6962" y="1495836"/>
            <a:ext cx="11029950" cy="4277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What is the Long Term Viability Plan in your Business?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How will you make your Company Profitable in the Market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48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418F-55F6-4EC9-B801-9FA459BAAC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1025" y="701676"/>
            <a:ext cx="11029950" cy="60613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SCALABILITY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A62B4-BC6B-429C-9FC9-194618BDEB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1025" y="1453416"/>
            <a:ext cx="11029950" cy="522383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Market Scale?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are the strategies to commercialize your product?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07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418F-55F6-4EC9-B801-9FA459BAAC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1025" y="701676"/>
            <a:ext cx="11029950" cy="60613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SCALABILITY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A62B4-BC6B-429C-9FC9-194618BDEB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1025" y="1669830"/>
            <a:ext cx="11029950" cy="5007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Who is your targeted market and why will they buy your product?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Who are your competitors &amp; why?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54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418F-55F6-4EC9-B801-9FA459BAAC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1025" y="569329"/>
            <a:ext cx="11029950" cy="60613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SCALABILITY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1025" y="1524067"/>
            <a:ext cx="110299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Social benefits of the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Contribution to Employment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4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418F-55F6-4EC9-B801-9FA459BAAC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1025" y="701676"/>
            <a:ext cx="11029950" cy="60613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SCALABILITY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1025" y="1524067"/>
            <a:ext cx="110299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Does the product affect the environment in anyway?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What are the regulatory standards surrounding the product and its use?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fld id="{D57F1E4F-1CFF-5643-939E-217C01CDF565}" type="slidenum">
              <a:rPr lang="en-US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465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0" y="745853"/>
            <a:ext cx="12192000" cy="6498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 RESOURCES FOR TESTING AND VALIDATION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038" y="1702640"/>
            <a:ext cx="5724000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resources are required for producing your Product that can be utilized from the Available Infrastructures at your College?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9414" y="1702641"/>
            <a:ext cx="5400000" cy="36933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lphaLcParenR" startAt="2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other Equipments / Instruments required for the development of the product, other than at your College?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02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0" y="745853"/>
            <a:ext cx="12192000" cy="6498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 financial ASSESSMENT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772" y="1475807"/>
            <a:ext cx="11578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How will you Launch your Product?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Cost of the Product (When launched) : </a:t>
            </a:r>
          </a:p>
          <a:p>
            <a:pPr algn="just"/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Existing Product in the current market? If Yes Explain how your product is preferable than the existing? (include cost of existing product and reason for variations)?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2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422C-7D65-47CE-B84F-6844FD334820}"/>
              </a:ext>
            </a:extLst>
          </p:cNvPr>
          <p:cNvSpPr txBox="1">
            <a:spLocks/>
          </p:cNvSpPr>
          <p:nvPr/>
        </p:nvSpPr>
        <p:spPr>
          <a:xfrm>
            <a:off x="462000" y="2421605"/>
            <a:ext cx="11268000" cy="2014791"/>
          </a:xfrm>
          <a:prstGeom prst="homePlate">
            <a:avLst/>
          </a:prstGeom>
          <a:solidFill>
            <a:schemeClr val="accent1">
              <a:lumMod val="90000"/>
              <a:lumOff val="10000"/>
            </a:schemeClr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project/company name</a:t>
            </a:r>
            <a:endParaRPr lang="en-I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96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0" y="745853"/>
            <a:ext cx="12192000" cy="6498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 financial snapshot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788B4505-3303-42F4-8125-365EBA328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9168"/>
              </p:ext>
            </p:extLst>
          </p:nvPr>
        </p:nvGraphicFramePr>
        <p:xfrm>
          <a:off x="876000" y="2449077"/>
          <a:ext cx="10440000" cy="3352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40000">
                  <a:extLst>
                    <a:ext uri="{9D8B030D-6E8A-4147-A177-3AD203B41FA5}">
                      <a16:colId xmlns:a16="http://schemas.microsoft.com/office/drawing/2014/main" val="1370673768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288651639"/>
                    </a:ext>
                  </a:extLst>
                </a:gridCol>
                <a:gridCol w="3132000">
                  <a:extLst>
                    <a:ext uri="{9D8B030D-6E8A-4147-A177-3AD203B41FA5}">
                      <a16:colId xmlns:a16="http://schemas.microsoft.com/office/drawing/2014/main" val="10819855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DST Sanctioned Amount (</a:t>
                      </a:r>
                      <a:r>
                        <a:rPr lang="en-IN" sz="23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IN" sz="2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en-IN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Budget</a:t>
                      </a:r>
                      <a:r>
                        <a:rPr lang="en-IN" sz="2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IN" sz="23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IN" sz="2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en-IN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275055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IN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Raw</a:t>
                      </a:r>
                      <a:r>
                        <a:rPr lang="en-IN" sz="23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Materials</a:t>
                      </a:r>
                      <a:endParaRPr lang="en-IN" sz="2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208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Development,</a:t>
                      </a:r>
                      <a:r>
                        <a:rPr lang="en-US" sz="23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Testing &amp; Validation, Consultancy and etc.</a:t>
                      </a:r>
                      <a:endParaRPr lang="en-US" sz="2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3161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18997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Stipend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2449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37252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6000" y="1614036"/>
            <a:ext cx="8296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Overall Budget for Product Development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6000" y="6175253"/>
            <a:ext cx="642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Fill only in blank spaces. 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52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279133" y="516162"/>
            <a:ext cx="12192000" cy="6498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4.2.A. BREAKUP FOR RAW MATERIALS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788B4505-3303-42F4-8125-365EBA328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34720"/>
              </p:ext>
            </p:extLst>
          </p:nvPr>
        </p:nvGraphicFramePr>
        <p:xfrm>
          <a:off x="1718807" y="1165973"/>
          <a:ext cx="8754386" cy="5059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06096">
                  <a:extLst>
                    <a:ext uri="{9D8B030D-6E8A-4147-A177-3AD203B41FA5}">
                      <a16:colId xmlns:a16="http://schemas.microsoft.com/office/drawing/2014/main" val="1370673768"/>
                    </a:ext>
                  </a:extLst>
                </a:gridCol>
                <a:gridCol w="4131688">
                  <a:extLst>
                    <a:ext uri="{9D8B030D-6E8A-4147-A177-3AD203B41FA5}">
                      <a16:colId xmlns:a16="http://schemas.microsoft.com/office/drawing/2014/main" val="2288651639"/>
                    </a:ext>
                  </a:extLst>
                </a:gridCol>
                <a:gridCol w="3916602">
                  <a:extLst>
                    <a:ext uri="{9D8B030D-6E8A-4147-A177-3AD203B41FA5}">
                      <a16:colId xmlns:a16="http://schemas.microsoft.com/office/drawing/2014/main" val="1081985592"/>
                    </a:ext>
                  </a:extLst>
                </a:gridCol>
              </a:tblGrid>
              <a:tr h="5395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2750558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20845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316164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1899775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244970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2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372524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2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9654856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2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6464247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2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3531998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2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3872985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2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4064971"/>
                  </a:ext>
                </a:extLst>
              </a:tr>
              <a:tr h="3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523222"/>
                  </a:ext>
                </a:extLst>
              </a:tr>
            </a:tbl>
          </a:graphicData>
        </a:graphic>
      </p:graphicFrame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6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0" y="745853"/>
            <a:ext cx="12192000" cy="6498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 defTabSz="914400">
              <a:spcBef>
                <a:spcPts val="0"/>
              </a:spcBef>
              <a:defRPr/>
            </a:pPr>
            <a:r>
              <a:rPr lang="en-US" sz="3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4.2.B. BREAKUP </a:t>
            </a:r>
            <a:r>
              <a:rPr lang="en-US" sz="3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Product Development, Testing &amp; Validation, Consultancy and etc.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788B4505-3303-42F4-8125-365EBA328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528431"/>
              </p:ext>
            </p:extLst>
          </p:nvPr>
        </p:nvGraphicFramePr>
        <p:xfrm>
          <a:off x="1456937" y="1912812"/>
          <a:ext cx="9252000" cy="4358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1370673768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val="2288651639"/>
                    </a:ext>
                  </a:extLst>
                </a:gridCol>
                <a:gridCol w="2916000">
                  <a:extLst>
                    <a:ext uri="{9D8B030D-6E8A-4147-A177-3AD203B41FA5}">
                      <a16:colId xmlns:a16="http://schemas.microsoft.com/office/drawing/2014/main" val="10819855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275055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208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3161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18997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2449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3725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523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72150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78832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0197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86949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480504" y="3977708"/>
            <a:ext cx="4081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Add Additional Slide, If required. 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80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E90A-A506-49A0-9702-75E25A686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27771"/>
            <a:ext cx="11029616" cy="79193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REQUIREMENTS FROM NEWGEN IEDC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8B4505-3303-42F4-8125-365EBA328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51989"/>
              </p:ext>
            </p:extLst>
          </p:nvPr>
        </p:nvGraphicFramePr>
        <p:xfrm>
          <a:off x="404950" y="1985553"/>
          <a:ext cx="10972799" cy="42795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65684">
                  <a:extLst>
                    <a:ext uri="{9D8B030D-6E8A-4147-A177-3AD203B41FA5}">
                      <a16:colId xmlns:a16="http://schemas.microsoft.com/office/drawing/2014/main" val="1370673768"/>
                    </a:ext>
                  </a:extLst>
                </a:gridCol>
                <a:gridCol w="3150897">
                  <a:extLst>
                    <a:ext uri="{9D8B030D-6E8A-4147-A177-3AD203B41FA5}">
                      <a16:colId xmlns:a16="http://schemas.microsoft.com/office/drawing/2014/main" val="2288651639"/>
                    </a:ext>
                  </a:extLst>
                </a:gridCol>
                <a:gridCol w="2455818">
                  <a:extLst>
                    <a:ext uri="{9D8B030D-6E8A-4147-A177-3AD203B41FA5}">
                      <a16:colId xmlns:a16="http://schemas.microsoft.com/office/drawing/2014/main" val="108198559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775854475"/>
                    </a:ext>
                  </a:extLst>
                </a:gridCol>
              </a:tblGrid>
              <a:tr h="613956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Incubation Facilities</a:t>
                      </a:r>
                      <a:endParaRPr lang="en-IN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Software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Required, if any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2750558"/>
                  </a:ext>
                </a:extLst>
              </a:tr>
              <a:tr h="6008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20845"/>
                  </a:ext>
                </a:extLst>
              </a:tr>
              <a:tr h="859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lang="en-IN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316164"/>
                  </a:ext>
                </a:extLst>
              </a:tr>
              <a:tr h="48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1899775"/>
                  </a:ext>
                </a:extLst>
              </a:tr>
              <a:tr h="48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244970"/>
                  </a:ext>
                </a:extLst>
              </a:tr>
              <a:tr h="1233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372524"/>
                  </a:ext>
                </a:extLst>
              </a:tr>
            </a:tbl>
          </a:graphicData>
        </a:graphic>
      </p:graphicFrame>
      <p:sp>
        <p:nvSpPr>
          <p:cNvPr id="9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81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A92-BB8C-4C82-97AC-252886F21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INCUBATE CORNER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B6508-FF5A-48BF-A289-7AAEBBED6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75" y="2106274"/>
            <a:ext cx="11159284" cy="42193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Description &amp; Logo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38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415" y="2646633"/>
            <a:ext cx="5271170" cy="2873769"/>
          </a:xfrm>
          <a:prstGeom prst="rect">
            <a:avLst/>
          </a:prstGeom>
        </p:spPr>
      </p:pic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3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0" y="553351"/>
            <a:ext cx="12192000" cy="6498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Founder of start up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788B4505-3303-42F4-8125-365EBA328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97434"/>
              </p:ext>
            </p:extLst>
          </p:nvPr>
        </p:nvGraphicFramePr>
        <p:xfrm>
          <a:off x="1814022" y="1515294"/>
          <a:ext cx="9080402" cy="45447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02313">
                  <a:extLst>
                    <a:ext uri="{9D8B030D-6E8A-4147-A177-3AD203B41FA5}">
                      <a16:colId xmlns:a16="http://schemas.microsoft.com/office/drawing/2014/main" val="1370673768"/>
                    </a:ext>
                  </a:extLst>
                </a:gridCol>
                <a:gridCol w="5178089">
                  <a:extLst>
                    <a:ext uri="{9D8B030D-6E8A-4147-A177-3AD203B41FA5}">
                      <a16:colId xmlns:a16="http://schemas.microsoft.com/office/drawing/2014/main" val="2288651639"/>
                    </a:ext>
                  </a:extLst>
                </a:gridCol>
              </a:tblGrid>
              <a:tr h="589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Applicant/ Founder Name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750558"/>
                  </a:ext>
                </a:extLst>
              </a:tr>
              <a:tr h="5898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Qualification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0845"/>
                  </a:ext>
                </a:extLst>
              </a:tr>
              <a:tr h="589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College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16164"/>
                  </a:ext>
                </a:extLst>
              </a:tr>
              <a:tr h="589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Company Name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(Existing/Proposed)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899775"/>
                  </a:ext>
                </a:extLst>
              </a:tr>
              <a:tr h="589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Company Registration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IN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25898"/>
                  </a:ext>
                </a:extLst>
              </a:tr>
              <a:tr h="589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the Project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44970"/>
                  </a:ext>
                </a:extLst>
              </a:tr>
              <a:tr h="589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Thrust Area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72524"/>
                  </a:ext>
                </a:extLst>
              </a:tr>
            </a:tbl>
          </a:graphicData>
        </a:graphic>
      </p:graphicFrame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9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6A03-3593-427A-A069-57E7D7D1A8E7}"/>
              </a:ext>
            </a:extLst>
          </p:cNvPr>
          <p:cNvSpPr txBox="1">
            <a:spLocks/>
          </p:cNvSpPr>
          <p:nvPr/>
        </p:nvSpPr>
        <p:spPr>
          <a:xfrm>
            <a:off x="838200" y="711635"/>
            <a:ext cx="10515600" cy="65515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START UP TEAM INFORMATION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FFCC0312-B708-4BB7-BFC9-38698F70C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65649"/>
              </p:ext>
            </p:extLst>
          </p:nvPr>
        </p:nvGraphicFramePr>
        <p:xfrm>
          <a:off x="363099" y="1507915"/>
          <a:ext cx="11361300" cy="505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3683337082"/>
                    </a:ext>
                  </a:extLst>
                </a:gridCol>
                <a:gridCol w="2213491">
                  <a:extLst>
                    <a:ext uri="{9D8B030D-6E8A-4147-A177-3AD203B41FA5}">
                      <a16:colId xmlns:a16="http://schemas.microsoft.com/office/drawing/2014/main" val="157865063"/>
                    </a:ext>
                  </a:extLst>
                </a:gridCol>
                <a:gridCol w="2091809">
                  <a:extLst>
                    <a:ext uri="{9D8B030D-6E8A-4147-A177-3AD203B41FA5}">
                      <a16:colId xmlns:a16="http://schemas.microsoft.com/office/drawing/2014/main" val="2592405604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95632619"/>
                    </a:ext>
                  </a:extLst>
                </a:gridCol>
                <a:gridCol w="2412000">
                  <a:extLst>
                    <a:ext uri="{9D8B030D-6E8A-4147-A177-3AD203B41FA5}">
                      <a16:colId xmlns:a16="http://schemas.microsoft.com/office/drawing/2014/main" val="3973548667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Core Team members</a:t>
                      </a:r>
                      <a:endParaRPr lang="en-IN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Qualification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College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Experience in Entrepreneurship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(EAC/ EDP/ TEDP/ WEDP)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Do you have any Exposure in the proposed idea? If yes, Give details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071639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61057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1665371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67004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3203327"/>
                  </a:ext>
                </a:extLst>
              </a:tr>
            </a:tbl>
          </a:graphicData>
        </a:graphic>
      </p:graphicFrame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50423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4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0" y="543724"/>
            <a:ext cx="12192000" cy="6498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 MENTOR DETAILS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788B4505-3303-42F4-8125-365EBA328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02274"/>
              </p:ext>
            </p:extLst>
          </p:nvPr>
        </p:nvGraphicFramePr>
        <p:xfrm>
          <a:off x="759113" y="1101360"/>
          <a:ext cx="10673774" cy="54823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64742">
                  <a:extLst>
                    <a:ext uri="{9D8B030D-6E8A-4147-A177-3AD203B41FA5}">
                      <a16:colId xmlns:a16="http://schemas.microsoft.com/office/drawing/2014/main" val="1370673768"/>
                    </a:ext>
                  </a:extLst>
                </a:gridCol>
                <a:gridCol w="7609032">
                  <a:extLst>
                    <a:ext uri="{9D8B030D-6E8A-4147-A177-3AD203B41FA5}">
                      <a16:colId xmlns:a16="http://schemas.microsoft.com/office/drawing/2014/main" val="228865163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Mentor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7505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Qualification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084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1616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 of Experience: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899775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 experience in Proposed Idea?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44970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you attended any DST Sponsored FDP/TEDP/EDP? Yes/No. If Yes,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Give Details.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72524"/>
                  </a:ext>
                </a:extLst>
              </a:tr>
              <a:tr h="992076"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you received NewGen IEDC Start-up Grant-in-aid during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year 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2019-20, 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2020-21,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2021-22 &amp; 2023-24?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Yes/No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3225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910541" y="2874684"/>
            <a:ext cx="4837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ENTREPRENUERSHIP                     INDUSTRY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062548" y="2873829"/>
            <a:ext cx="849085" cy="355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7616466" y="2888051"/>
            <a:ext cx="785108" cy="358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5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0" y="745853"/>
            <a:ext cx="12192000" cy="6498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DESCRIBE YOUR STARTUP IDEA 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754" y="1517783"/>
            <a:ext cx="11068492" cy="17366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63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0" y="745853"/>
            <a:ext cx="12192000" cy="6498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PROBLEM STATEMENT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754" y="1715199"/>
            <a:ext cx="11068492" cy="30469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problem you are trying to solve through the Idea Pitched? What is the social impact it will create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What is your solution to the problem from the Idea Proposed?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2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4589-26BD-4AC5-B13E-3745EA3A2867}"/>
              </a:ext>
            </a:extLst>
          </p:cNvPr>
          <p:cNvSpPr txBox="1">
            <a:spLocks/>
          </p:cNvSpPr>
          <p:nvPr/>
        </p:nvSpPr>
        <p:spPr>
          <a:xfrm>
            <a:off x="0" y="745853"/>
            <a:ext cx="12192000" cy="6498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INNOVATION</a:t>
            </a:r>
            <a:endParaRPr lang="en-IN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501" y="1545079"/>
            <a:ext cx="11068492" cy="38164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Technology that will be adopted in your Idea?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Define the Technical Feasibility of the Product.</a:t>
            </a: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What is the current status of your Product/Idea?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4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2ABB-E9FC-4745-AE6D-513F6F4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74560"/>
            <a:ext cx="11029616" cy="908621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 ACTION PLAN</a:t>
            </a:r>
            <a:endParaRPr lang="en-IN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F866-0559-43D6-833A-257F0688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90" y="1621306"/>
            <a:ext cx="10515600" cy="739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Give detailed structure of your schedule for developing your prototype (Max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Months).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B2A6FA3-F62E-430B-A8B8-C8A74CDC6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95096"/>
              </p:ext>
            </p:extLst>
          </p:nvPr>
        </p:nvGraphicFramePr>
        <p:xfrm>
          <a:off x="1248992" y="2267647"/>
          <a:ext cx="9180000" cy="42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000">
                  <a:extLst>
                    <a:ext uri="{9D8B030D-6E8A-4147-A177-3AD203B41FA5}">
                      <a16:colId xmlns:a16="http://schemas.microsoft.com/office/drawing/2014/main" val="4255438729"/>
                    </a:ext>
                  </a:extLst>
                </a:gridCol>
                <a:gridCol w="4356000">
                  <a:extLst>
                    <a:ext uri="{9D8B030D-6E8A-4147-A177-3AD203B41FA5}">
                      <a16:colId xmlns:a16="http://schemas.microsoft.com/office/drawing/2014/main" val="48089181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PLAN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SCHEDULE (MONTH WISE)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19675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Feasibility Study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67548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Raw Material Purchase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29519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Development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004113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Testing and Validation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947856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Marketing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34421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Applying for Patent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926539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Pitch for Scale up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534142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Commercialization and License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765554"/>
                  </a:ext>
                </a:extLst>
              </a:tr>
            </a:tbl>
          </a:graphicData>
        </a:graphic>
      </p:graphicFrame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40999"/>
            <a:ext cx="374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</a:rPr>
              <a:t>© A property of NGI NewGen IEDC 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en-IN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206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1034</TotalTime>
  <Words>854</Words>
  <Application>Microsoft Office PowerPoint</Application>
  <PresentationFormat>Widescreen</PresentationFormat>
  <Paragraphs>261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Gill Sans MT</vt:lpstr>
      <vt:lpstr>Times New Roman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2.4 ACTION PLAN</vt:lpstr>
      <vt:lpstr>PowerPoint Presentation</vt:lpstr>
      <vt:lpstr>3.1 CUSTOMER ZONE </vt:lpstr>
      <vt:lpstr>3.2 MARKET</vt:lpstr>
      <vt:lpstr>3.2 MARKET</vt:lpstr>
      <vt:lpstr>3.3 SCALABILITY</vt:lpstr>
      <vt:lpstr>3.3 SCALABILITY</vt:lpstr>
      <vt:lpstr>3.3 SCALABILITY</vt:lpstr>
      <vt:lpstr>3.3 SCALABILITY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REQUIREMENTS FROM NEWGEN IEDC</vt:lpstr>
      <vt:lpstr>6. INCUBATE CORNER</vt:lpstr>
      <vt:lpstr>THANK YOU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NGI TBI</dc:creator>
  <cp:lastModifiedBy>hp</cp:lastModifiedBy>
  <cp:revision>176</cp:revision>
  <cp:lastPrinted>2020-07-04T06:48:07Z</cp:lastPrinted>
  <dcterms:created xsi:type="dcterms:W3CDTF">2020-07-03T16:35:19Z</dcterms:created>
  <dcterms:modified xsi:type="dcterms:W3CDTF">2023-02-24T07:27:05Z</dcterms:modified>
</cp:coreProperties>
</file>